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56" r:id="rId5"/>
    <p:sldId id="265" r:id="rId6"/>
    <p:sldId id="266" r:id="rId7"/>
    <p:sldId id="264" r:id="rId8"/>
    <p:sldId id="269" r:id="rId9"/>
    <p:sldId id="270" r:id="rId10"/>
    <p:sldId id="268" r:id="rId11"/>
    <p:sldId id="271" r:id="rId12"/>
    <p:sldId id="283" r:id="rId13"/>
    <p:sldId id="272" r:id="rId14"/>
    <p:sldId id="286" r:id="rId15"/>
    <p:sldId id="287" r:id="rId16"/>
    <p:sldId id="285" r:id="rId17"/>
    <p:sldId id="267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4" r:id="rId27"/>
    <p:sldId id="279" r:id="rId28"/>
    <p:sldId id="282" r:id="rId29"/>
    <p:sldId id="26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327359" y="1884456"/>
            <a:ext cx="2917345" cy="285967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>
          <a:xfrm>
            <a:off x="3636336" y="1884456"/>
            <a:ext cx="8337550" cy="4071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5" b="14883"/>
          <a:stretch/>
        </p:blipFill>
        <p:spPr>
          <a:xfrm>
            <a:off x="197589" y="255182"/>
            <a:ext cx="11658598" cy="1988288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97589" y="2243470"/>
            <a:ext cx="11658598" cy="85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072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97589" y="233680"/>
            <a:ext cx="11658598" cy="2094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499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 userDrawn="1"/>
        </p:nvCxnSpPr>
        <p:spPr>
          <a:xfrm>
            <a:off x="197589" y="2288074"/>
            <a:ext cx="116585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98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조페이지배경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5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강조페이지배경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9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강조페이지배경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4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6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90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92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7088" y="0"/>
            <a:ext cx="12192000" cy="6858000"/>
          </a:xfrm>
          <a:prstGeom prst="rect">
            <a:avLst/>
          </a:prstGeom>
        </p:spPr>
      </p:pic>
      <p:sp>
        <p:nvSpPr>
          <p:cNvPr id="13" name="타원 12"/>
          <p:cNvSpPr/>
          <p:nvPr userDrawn="1"/>
        </p:nvSpPr>
        <p:spPr>
          <a:xfrm>
            <a:off x="7315199" y="1671121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 userDrawn="1"/>
        </p:nvSpPr>
        <p:spPr>
          <a:xfrm>
            <a:off x="6989341" y="1362704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 userDrawn="1"/>
        </p:nvSpPr>
        <p:spPr>
          <a:xfrm>
            <a:off x="7386812" y="1524715"/>
            <a:ext cx="3924876" cy="392487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 userDrawn="1"/>
        </p:nvSpPr>
        <p:spPr>
          <a:xfrm>
            <a:off x="7386812" y="1318563"/>
            <a:ext cx="4274162" cy="42741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7113606" y="1265274"/>
            <a:ext cx="4264969" cy="41907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8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522554" y="1265274"/>
            <a:ext cx="4671633" cy="4450215"/>
            <a:chOff x="6989341" y="1265274"/>
            <a:chExt cx="4671633" cy="4450215"/>
          </a:xfrm>
        </p:grpSpPr>
        <p:sp>
          <p:nvSpPr>
            <p:cNvPr id="13" name="타원 12"/>
            <p:cNvSpPr/>
            <p:nvPr userDrawn="1"/>
          </p:nvSpPr>
          <p:spPr>
            <a:xfrm>
              <a:off x="7315199" y="1671121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6989341" y="1362704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7386812" y="1524715"/>
              <a:ext cx="3924876" cy="392487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7386812" y="1318563"/>
              <a:ext cx="4274162" cy="42741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7113606" y="1265274"/>
              <a:ext cx="4264969" cy="41907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3760183" y="1203892"/>
            <a:ext cx="4671633" cy="4450215"/>
            <a:chOff x="6989341" y="1265274"/>
            <a:chExt cx="4671633" cy="4450215"/>
          </a:xfrm>
        </p:grpSpPr>
        <p:sp>
          <p:nvSpPr>
            <p:cNvPr id="13" name="타원 12"/>
            <p:cNvSpPr/>
            <p:nvPr userDrawn="1"/>
          </p:nvSpPr>
          <p:spPr>
            <a:xfrm>
              <a:off x="7315199" y="1671121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6989341" y="1362704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7386812" y="1524715"/>
              <a:ext cx="3924876" cy="392487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7386812" y="1318563"/>
              <a:ext cx="4274162" cy="42741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7113606" y="1265274"/>
              <a:ext cx="4264969" cy="41907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0286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6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7" r:id="rId4"/>
    <p:sldLayoutId id="2147483658" r:id="rId5"/>
    <p:sldLayoutId id="2147483654" r:id="rId6"/>
    <p:sldLayoutId id="2147483653" r:id="rId7"/>
    <p:sldLayoutId id="2147483659" r:id="rId8"/>
    <p:sldLayoutId id="2147483663" r:id="rId9"/>
    <p:sldLayoutId id="2147483655" r:id="rId10"/>
    <p:sldLayoutId id="2147483664" r:id="rId11"/>
    <p:sldLayoutId id="2147483656" r:id="rId12"/>
    <p:sldLayoutId id="214748366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214" y="2174869"/>
            <a:ext cx="6685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국산</a:t>
            </a:r>
            <a:r>
              <a:rPr lang="en-US" altLang="ko-KR" sz="36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(KOOKSAN)</a:t>
            </a:r>
          </a:p>
          <a:p>
            <a:r>
              <a:rPr lang="ko-KR" altLang="en-US" sz="3600" b="1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중고차 매매</a:t>
            </a:r>
            <a:r>
              <a:rPr lang="ko-KR" altLang="en-US" sz="36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웹사이트</a:t>
            </a: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61507" y="3434316"/>
            <a:ext cx="5562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5DE1FC-AC4D-41EC-8245-FAB7755522B0}"/>
              </a:ext>
            </a:extLst>
          </p:cNvPr>
          <p:cNvSpPr txBox="1"/>
          <p:nvPr/>
        </p:nvSpPr>
        <p:spPr>
          <a:xfrm>
            <a:off x="9679806" y="4427621"/>
            <a:ext cx="25121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개발자</a:t>
            </a:r>
            <a:r>
              <a:rPr lang="en-US" altLang="ko-KR" dirty="0">
                <a:solidFill>
                  <a:schemeClr val="bg1"/>
                </a:solidFill>
              </a:rPr>
              <a:t>:	</a:t>
            </a:r>
            <a:r>
              <a:rPr lang="ko-KR" altLang="en-US" dirty="0">
                <a:solidFill>
                  <a:schemeClr val="bg1"/>
                </a:solidFill>
              </a:rPr>
              <a:t>이 영 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   원</a:t>
            </a:r>
            <a:r>
              <a:rPr lang="en-US" altLang="ko-KR" dirty="0">
                <a:solidFill>
                  <a:schemeClr val="bg1"/>
                </a:solidFill>
              </a:rPr>
              <a:t>:	</a:t>
            </a:r>
            <a:r>
              <a:rPr lang="ko-KR" altLang="en-US" dirty="0">
                <a:solidFill>
                  <a:schemeClr val="bg1"/>
                </a:solidFill>
              </a:rPr>
              <a:t>강 한 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김 상 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신 동 수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주요 기능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세부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위시리스트 등록</a:t>
            </a:r>
            <a:r>
              <a:rPr lang="en-US" altLang="ko-KR" sz="3600" dirty="0"/>
              <a:t>/</a:t>
            </a:r>
            <a:r>
              <a:rPr lang="ko-KR" altLang="en-US" sz="3600" dirty="0"/>
              <a:t>보기</a:t>
            </a:r>
            <a:r>
              <a:rPr lang="en-US" altLang="ko-KR" sz="3600" dirty="0"/>
              <a:t>/</a:t>
            </a:r>
            <a:r>
              <a:rPr lang="ko-KR" altLang="en-US" sz="3600" dirty="0"/>
              <a:t>삭제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2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D8270-9AFD-40EA-8588-EE6D47625C54}"/>
              </a:ext>
            </a:extLst>
          </p:cNvPr>
          <p:cNvSpPr txBox="1"/>
          <p:nvPr/>
        </p:nvSpPr>
        <p:spPr>
          <a:xfrm>
            <a:off x="3602665" y="1884456"/>
            <a:ext cx="5604419" cy="12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♡</a:t>
            </a:r>
            <a:r>
              <a:rPr lang="ko-KR" altLang="en-US" dirty="0" err="1"/>
              <a:t>를</a:t>
            </a:r>
            <a:r>
              <a:rPr lang="ko-KR" altLang="en-US" dirty="0"/>
              <a:t> 클릭하면 </a:t>
            </a:r>
            <a:r>
              <a:rPr lang="en-US" altLang="ko-KR" dirty="0"/>
              <a:t>‘</a:t>
            </a:r>
            <a:r>
              <a:rPr lang="ko-KR" altLang="en-US" dirty="0" err="1"/>
              <a:t>찜한</a:t>
            </a:r>
            <a:r>
              <a:rPr lang="ko-KR" altLang="en-US" dirty="0"/>
              <a:t> </a:t>
            </a:r>
            <a:r>
              <a:rPr lang="ko-KR" altLang="en-US" dirty="0" err="1"/>
              <a:t>차량‘에</a:t>
            </a:r>
            <a:r>
              <a:rPr lang="en-US" altLang="ko-KR" dirty="0"/>
              <a:t> </a:t>
            </a:r>
            <a:r>
              <a:rPr lang="ko-KR" altLang="en-US" dirty="0"/>
              <a:t>저장됨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마이페이지에서 </a:t>
            </a:r>
            <a:r>
              <a:rPr lang="ko-KR" altLang="en-US" dirty="0" err="1"/>
              <a:t>찜한</a:t>
            </a:r>
            <a:r>
              <a:rPr lang="ko-KR" altLang="en-US" dirty="0"/>
              <a:t> 차량 리스트를 볼 수 있음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 err="1"/>
              <a:t>찜한</a:t>
            </a:r>
            <a:r>
              <a:rPr lang="ko-KR" altLang="en-US" dirty="0"/>
              <a:t> 차량 </a:t>
            </a:r>
            <a:r>
              <a:rPr lang="en-US" altLang="ko-KR" dirty="0"/>
              <a:t>‘</a:t>
            </a:r>
            <a:r>
              <a:rPr lang="ko-KR" altLang="en-US" dirty="0"/>
              <a:t>삭제</a:t>
            </a:r>
            <a:r>
              <a:rPr lang="en-US" altLang="ko-KR" dirty="0"/>
              <a:t>’</a:t>
            </a:r>
            <a:r>
              <a:rPr lang="ko-KR" altLang="en-US" dirty="0"/>
              <a:t>버튼을 클릭하면 리스트에서 삭제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018357-D7AF-4044-B90E-CDD964120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00018" y="3314295"/>
            <a:ext cx="7073484" cy="309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75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</a:t>
            </a:r>
            <a:r>
              <a:rPr lang="ko-KR" altLang="en-US" dirty="0"/>
              <a:t>주요 기능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세부 기능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기능 구현 시 주의 사항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2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D8270-9AFD-40EA-8588-EE6D47625C54}"/>
              </a:ext>
            </a:extLst>
          </p:cNvPr>
          <p:cNvSpPr txBox="1"/>
          <p:nvPr/>
        </p:nvSpPr>
        <p:spPr>
          <a:xfrm>
            <a:off x="3602665" y="1884456"/>
            <a:ext cx="6074099" cy="17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페이지나 정렬 변경 시에도 </a:t>
            </a:r>
            <a:r>
              <a:rPr lang="ko-KR" altLang="en-US" b="1" dirty="0"/>
              <a:t>검색 조건 유지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위시리스트 등록 후 페이지와 </a:t>
            </a:r>
            <a:r>
              <a:rPr lang="ko-KR" altLang="en-US" b="1" dirty="0"/>
              <a:t>스크롤 위치 유지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위시리스트 등록</a:t>
            </a:r>
            <a:r>
              <a:rPr lang="en-US" altLang="ko-KR" dirty="0"/>
              <a:t>/</a:t>
            </a:r>
            <a:r>
              <a:rPr lang="ko-KR" altLang="en-US" dirty="0"/>
              <a:t>보기</a:t>
            </a:r>
            <a:r>
              <a:rPr lang="en-US" altLang="ko-KR" dirty="0"/>
              <a:t>/</a:t>
            </a:r>
            <a:r>
              <a:rPr lang="ko-KR" altLang="en-US" dirty="0"/>
              <a:t>삭제와 구매문의는 </a:t>
            </a:r>
            <a:r>
              <a:rPr lang="ko-KR" altLang="en-US" b="1" dirty="0"/>
              <a:t>로그인</a:t>
            </a:r>
            <a:r>
              <a:rPr lang="ko-KR" altLang="en-US" dirty="0"/>
              <a:t> </a:t>
            </a:r>
            <a:r>
              <a:rPr lang="ko-KR" altLang="en-US" b="1" dirty="0"/>
              <a:t>필요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구매문의는 </a:t>
            </a:r>
            <a:r>
              <a:rPr lang="ko-KR" altLang="en-US" b="1" dirty="0"/>
              <a:t>구매자 계정</a:t>
            </a:r>
            <a:r>
              <a:rPr lang="ko-KR" altLang="en-US" dirty="0"/>
              <a:t>만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01630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1904" y="2711303"/>
            <a:ext cx="18004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003</a:t>
            </a:r>
            <a:endParaRPr lang="ko-KR" altLang="en-US" sz="66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527111" y="3819299"/>
            <a:ext cx="28388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5585" y="3987211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464327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DB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스키마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Folder </a:t>
            </a:r>
            <a:r>
              <a:rPr lang="ko-KR" altLang="en-US" dirty="0"/>
              <a:t>구조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데이터베이스 개체</a:t>
            </a:r>
            <a:r>
              <a:rPr lang="en-US" altLang="ko-KR" sz="3600" dirty="0"/>
              <a:t>-</a:t>
            </a:r>
            <a:r>
              <a:rPr lang="ko-KR" altLang="en-US" sz="3600" dirty="0"/>
              <a:t>관계 모델</a:t>
            </a:r>
            <a:r>
              <a:rPr lang="en-US" altLang="ko-KR" sz="3600" dirty="0"/>
              <a:t>(ERD)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3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설계</a:t>
            </a:r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C8A05D2-8D5A-4BC2-B6EE-BA3FC685C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81" y="1403501"/>
            <a:ext cx="4933271" cy="54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60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01 | DB </a:t>
            </a:r>
            <a:r>
              <a:rPr lang="ko-KR" altLang="en-US"/>
              <a:t>스키마</a:t>
            </a:r>
            <a:endParaRPr lang="en-US" altLang="ko-KR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>
                <a:solidFill>
                  <a:schemeClr val="accent1">
                    <a:lumMod val="75000"/>
                  </a:schemeClr>
                </a:solidFill>
              </a:rPr>
              <a:t>02 | Folder 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</a:rPr>
              <a:t>구조</a:t>
            </a:r>
            <a:endParaRPr lang="en-US" altLang="ko-KR" sz="2400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en-US" altLang="ko-KR" sz="3600" dirty="0"/>
              <a:t>java</a:t>
            </a:r>
            <a:r>
              <a:rPr lang="ko-KR" altLang="en-US" sz="3600" dirty="0"/>
              <a:t>파일 경로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/>
              <a:t>3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설계</a:t>
            </a:r>
            <a:endParaRPr lang="ko-KR" altLang="en-US" sz="2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F2D645C-5DC0-4ACE-BB05-CB4DAB96F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65" y="1884456"/>
            <a:ext cx="8357029" cy="41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DB </a:t>
            </a:r>
            <a:r>
              <a:rPr lang="ko-KR" altLang="en-US" dirty="0"/>
              <a:t>스키마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Folder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구조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en-US" altLang="ko-KR" sz="3600" dirty="0" err="1"/>
              <a:t>jsp</a:t>
            </a:r>
            <a:r>
              <a:rPr lang="ko-KR" altLang="en-US" sz="3600" dirty="0"/>
              <a:t>파일 경로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3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6E63B2-91EC-483E-9B51-61A6B538F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18" y="1884456"/>
            <a:ext cx="4654789" cy="43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84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1904" y="2711303"/>
            <a:ext cx="18004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004</a:t>
            </a:r>
            <a:endParaRPr lang="ko-KR" altLang="en-US" sz="66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527111" y="3819299"/>
            <a:ext cx="28388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5585" y="3987211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65166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구현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중요 코드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차량리스트</a:t>
            </a:r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EF1C761-14D5-4D35-85B1-ACCF8180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10" y="1884456"/>
            <a:ext cx="7999405" cy="43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8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구현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중요 코드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차량리스트</a:t>
            </a:r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7" name="그림 6" descr="스크린샷, 컴퓨터, 노트북, 테이블이(가) 표시된 사진&#10;&#10;자동 생성된 설명">
            <a:extLst>
              <a:ext uri="{FF2B5EF4-FFF2-40B4-BE49-F238E27FC236}">
                <a16:creationId xmlns:a16="http://schemas.microsoft.com/office/drawing/2014/main" id="{56D53BC5-AC55-47E3-8B29-5527D0133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49" y="1957176"/>
            <a:ext cx="7967927" cy="431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구현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중요 코드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차량 상세보기</a:t>
            </a:r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7" name="그림 6" descr="도로, 건물, 자동차, 거리이(가) 표시된 사진&#10;&#10;자동 생성된 설명">
            <a:extLst>
              <a:ext uri="{FF2B5EF4-FFF2-40B4-BE49-F238E27FC236}">
                <a16:creationId xmlns:a16="http://schemas.microsoft.com/office/drawing/2014/main" id="{79ADD150-3C3F-4F7E-AB12-921DCF9F99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1" y="2095461"/>
            <a:ext cx="7668344" cy="415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99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457" y="4210495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9567" y="4210495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4746" y="4210495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4035" y="423288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구현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870" y="4741264"/>
            <a:ext cx="2082857" cy="782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01</a:t>
            </a:r>
            <a:r>
              <a:rPr lang="en-US" altLang="ko-KR" sz="1400" dirty="0"/>
              <a:t> </a:t>
            </a:r>
            <a:r>
              <a:rPr lang="en-US" altLang="ko-KR" sz="1600" dirty="0"/>
              <a:t>| </a:t>
            </a:r>
            <a:r>
              <a:rPr lang="ko-KR" altLang="en-US" sz="1600" dirty="0"/>
              <a:t>소 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02 | </a:t>
            </a:r>
            <a:r>
              <a:rPr lang="ko-KR" altLang="en-US" sz="1600" dirty="0"/>
              <a:t>기 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60746" y="4763386"/>
            <a:ext cx="1500732" cy="782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01</a:t>
            </a:r>
            <a:r>
              <a:rPr lang="en-US" altLang="ko-KR" sz="1400" dirty="0"/>
              <a:t> </a:t>
            </a:r>
            <a:r>
              <a:rPr lang="en-US" altLang="ko-KR" sz="1600" dirty="0"/>
              <a:t>| </a:t>
            </a:r>
            <a:r>
              <a:rPr lang="ko-KR" altLang="en-US" sz="1600" dirty="0"/>
              <a:t>주요 기능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02 | </a:t>
            </a:r>
            <a:r>
              <a:rPr lang="ko-KR" altLang="en-US" sz="1600" dirty="0"/>
              <a:t>세부 기능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295621" y="4763386"/>
            <a:ext cx="1646733" cy="782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01</a:t>
            </a:r>
            <a:r>
              <a:rPr lang="en-US" altLang="ko-KR" sz="1400" dirty="0"/>
              <a:t> </a:t>
            </a:r>
            <a:r>
              <a:rPr lang="en-US" altLang="ko-KR" sz="1600" dirty="0"/>
              <a:t>| DB </a:t>
            </a:r>
            <a:r>
              <a:rPr lang="ko-KR" altLang="en-US" sz="1600" dirty="0"/>
              <a:t>스키마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02 | Folder </a:t>
            </a:r>
            <a:r>
              <a:rPr lang="ko-KR" altLang="en-US" sz="1600" dirty="0"/>
              <a:t>구조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7630495" y="4743016"/>
            <a:ext cx="1500732" cy="782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01</a:t>
            </a:r>
            <a:r>
              <a:rPr lang="en-US" altLang="ko-KR" sz="1400" dirty="0"/>
              <a:t> </a:t>
            </a:r>
            <a:r>
              <a:rPr lang="en-US" altLang="ko-KR" sz="1600" dirty="0"/>
              <a:t>| </a:t>
            </a:r>
            <a:r>
              <a:rPr lang="ko-KR" altLang="en-US" sz="1600" dirty="0"/>
              <a:t>구현 화면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02 | </a:t>
            </a:r>
            <a:r>
              <a:rPr lang="ko-KR" altLang="en-US" sz="1600" dirty="0"/>
              <a:t>중요 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EA4D47-78B0-4F77-B215-57DA548D28BC}"/>
              </a:ext>
            </a:extLst>
          </p:cNvPr>
          <p:cNvSpPr txBox="1"/>
          <p:nvPr/>
        </p:nvSpPr>
        <p:spPr>
          <a:xfrm>
            <a:off x="353154" y="15439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AE4684-DB9E-4F51-BCCC-CAD33AC6A6C5}"/>
              </a:ext>
            </a:extLst>
          </p:cNvPr>
          <p:cNvGrpSpPr/>
          <p:nvPr/>
        </p:nvGrpSpPr>
        <p:grpSpPr>
          <a:xfrm>
            <a:off x="625870" y="3044177"/>
            <a:ext cx="10605135" cy="769646"/>
            <a:chOff x="353154" y="3409152"/>
            <a:chExt cx="10605135" cy="7696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E59021-118E-4B9F-9A7F-DF86576EC928}"/>
                </a:ext>
              </a:extLst>
            </p:cNvPr>
            <p:cNvSpPr txBox="1"/>
            <p:nvPr userDrawn="1"/>
          </p:nvSpPr>
          <p:spPr>
            <a:xfrm>
              <a:off x="353154" y="3409152"/>
              <a:ext cx="8707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001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6063D-F3CD-4A97-84BE-69AFEC89D560}"/>
                </a:ext>
              </a:extLst>
            </p:cNvPr>
            <p:cNvSpPr txBox="1"/>
            <p:nvPr userDrawn="1"/>
          </p:nvSpPr>
          <p:spPr>
            <a:xfrm>
              <a:off x="2688030" y="3409152"/>
              <a:ext cx="9532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002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B219C6-A8BC-44E7-985C-9492A81F7447}"/>
                </a:ext>
              </a:extLst>
            </p:cNvPr>
            <p:cNvSpPr txBox="1"/>
            <p:nvPr userDrawn="1"/>
          </p:nvSpPr>
          <p:spPr>
            <a:xfrm>
              <a:off x="5022905" y="3409152"/>
              <a:ext cx="9482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003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7165EE-C5DB-412F-B35D-E412C596A45B}"/>
                </a:ext>
              </a:extLst>
            </p:cNvPr>
            <p:cNvSpPr txBox="1"/>
            <p:nvPr userDrawn="1"/>
          </p:nvSpPr>
          <p:spPr>
            <a:xfrm>
              <a:off x="7357779" y="3409152"/>
              <a:ext cx="9520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004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4DE728-CCB1-491A-B9DF-F67C9522CA7D}"/>
                </a:ext>
              </a:extLst>
            </p:cNvPr>
            <p:cNvSpPr txBox="1"/>
            <p:nvPr/>
          </p:nvSpPr>
          <p:spPr>
            <a:xfrm>
              <a:off x="9696405" y="3409357"/>
              <a:ext cx="126188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005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EDEB68F-25A3-4CF4-8DBE-8C826DA90982}"/>
              </a:ext>
            </a:extLst>
          </p:cNvPr>
          <p:cNvSpPr txBox="1"/>
          <p:nvPr/>
        </p:nvSpPr>
        <p:spPr>
          <a:xfrm>
            <a:off x="10270485" y="4232886"/>
            <a:ext cx="659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기타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C1001-6E3B-4AA3-81B5-537563299967}"/>
              </a:ext>
            </a:extLst>
          </p:cNvPr>
          <p:cNvSpPr txBox="1"/>
          <p:nvPr/>
        </p:nvSpPr>
        <p:spPr>
          <a:xfrm>
            <a:off x="9969121" y="4763386"/>
            <a:ext cx="1026243" cy="782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01</a:t>
            </a:r>
            <a:r>
              <a:rPr lang="en-US" altLang="ko-KR" sz="1400" dirty="0"/>
              <a:t> </a:t>
            </a:r>
            <a:r>
              <a:rPr lang="en-US" altLang="ko-KR" sz="1600" dirty="0"/>
              <a:t>| </a:t>
            </a:r>
            <a:r>
              <a:rPr lang="ko-KR" altLang="en-US" sz="1600" dirty="0"/>
              <a:t>참고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02 | </a:t>
            </a:r>
            <a:r>
              <a:rPr lang="ko-KR" altLang="en-US" sz="1600" dirty="0"/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387695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구현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중요 코드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차량 상세보기</a:t>
            </a:r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3B4AA81-E321-4E5D-BF87-4100601EA8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33" y="2026067"/>
            <a:ext cx="7812360" cy="42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구현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중요 코드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차량 상세보기</a:t>
            </a:r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A9BC6FB-BB63-46A9-847F-4A2CF56F3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25" y="2041264"/>
            <a:ext cx="7956376" cy="43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구현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중요 코드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구매문의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7" name="그림 6" descr="스크린샷, 트럭이(가) 표시된 사진&#10;&#10;자동 생성된 설명">
            <a:extLst>
              <a:ext uri="{FF2B5EF4-FFF2-40B4-BE49-F238E27FC236}">
                <a16:creationId xmlns:a16="http://schemas.microsoft.com/office/drawing/2014/main" id="{067F59B3-7D9C-4DCA-B018-D3A6BAAADB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53" y="1963587"/>
            <a:ext cx="7938120" cy="42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6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구현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중요 코드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위시리스트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B98842D-E8DB-4F3D-8F98-4F7BF4BB87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36" y="1972158"/>
            <a:ext cx="8053605" cy="43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66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</a:t>
            </a:r>
            <a:r>
              <a:rPr lang="ko-KR" altLang="en-US" dirty="0"/>
              <a:t>구현 화면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중요 코드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차량리스트 가져오기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619D9DA-F033-480E-9DE3-1893AE0AC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66" y="3911864"/>
            <a:ext cx="4309987" cy="2638616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81CAECB-CF1B-49EF-9F72-872A3DBDA9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65" y="1695220"/>
            <a:ext cx="4309987" cy="223467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4327422-73C9-452E-820B-BEF655E1B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99" y="1676488"/>
            <a:ext cx="4309987" cy="222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74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</a:t>
            </a:r>
            <a:r>
              <a:rPr lang="ko-KR" altLang="en-US" dirty="0"/>
              <a:t>구현 화면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중요 코드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위시리스트 가져오기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4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구현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FCFA2010-5B79-4C65-A4FE-E8EF05C65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09" y="2230240"/>
            <a:ext cx="6444208" cy="37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01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1904" y="2711303"/>
            <a:ext cx="18004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005</a:t>
            </a:r>
            <a:endParaRPr lang="ko-KR" altLang="en-US" sz="66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527111" y="3819299"/>
            <a:ext cx="28388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5585" y="3987211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3015344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</a:t>
            </a:r>
            <a:r>
              <a:rPr lang="en-US" altLang="ko-KR"/>
              <a:t>| </a:t>
            </a:r>
            <a:r>
              <a:rPr lang="ko-KR" altLang="en-US"/>
              <a:t>소감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5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기타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849639-D746-4C4F-83BE-19113ACC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39312" y="1471704"/>
            <a:ext cx="1835100" cy="1078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1D01B4-A9B2-456E-B96F-E5FC368A6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2686" y="1537365"/>
            <a:ext cx="1711077" cy="1080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A51545-E791-46AD-8AFC-C3AA448BA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02205" y="2767848"/>
            <a:ext cx="1944216" cy="1008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4E3207-6C6F-45A9-B991-59A6DB6BA1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73805" y="2767848"/>
            <a:ext cx="1988840" cy="10081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DAC4E3-70A6-4F89-82D8-F73D4D3F91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0196" y="3903203"/>
            <a:ext cx="1944216" cy="6556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491291-9408-4EDA-8C18-C006CAE3F3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18429" y="3919976"/>
            <a:ext cx="1944216" cy="7200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40B838A-8F9A-4BCF-8F4C-3CF8A7FD5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90226" y="4864306"/>
            <a:ext cx="2696110" cy="14710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2E94EB-00A7-472F-9E57-9E0275857D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24" y="4744134"/>
            <a:ext cx="1857375" cy="1857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8EC1F-3271-47B7-B224-B57BF099F9FA}"/>
              </a:ext>
            </a:extLst>
          </p:cNvPr>
          <p:cNvSpPr txBox="1"/>
          <p:nvPr/>
        </p:nvSpPr>
        <p:spPr>
          <a:xfrm>
            <a:off x="9494212" y="1884199"/>
            <a:ext cx="3301465" cy="424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개 발 언 어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Java 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JSP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JavaScript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개 발 도 구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Eclipse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Visual Studio Code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MySQL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개 발 환 경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Window 10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Apache Tomcat 8.5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개 발 </a:t>
            </a:r>
            <a:r>
              <a:rPr lang="en-US" altLang="ko-KR" sz="1400" dirty="0"/>
              <a:t>H/W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PC</a:t>
            </a: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23D92713-B93E-4B8A-B7B8-C3F504B3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개발 환경 및 주요 기술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6A71A8-2618-4E18-A9AE-F8A2137974D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923763" y="4184663"/>
            <a:ext cx="1368152" cy="12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1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</a:t>
            </a:r>
            <a:r>
              <a:rPr lang="ko-KR" altLang="en-US" dirty="0"/>
              <a:t>참고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소감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어려웠던 점 및 느낀 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5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기타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E4CB3-5DB5-43CD-BF67-E783514BB9DD}"/>
              </a:ext>
            </a:extLst>
          </p:cNvPr>
          <p:cNvSpPr txBox="1"/>
          <p:nvPr/>
        </p:nvSpPr>
        <p:spPr>
          <a:xfrm>
            <a:off x="3755065" y="4192095"/>
            <a:ext cx="7223452" cy="21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느낀 점</a:t>
            </a:r>
            <a:endParaRPr lang="en-US" altLang="ko-KR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dirty="0"/>
              <a:t>팀내 유일한 전공자로서 전공지식을 공유하고, </a:t>
            </a:r>
            <a:endParaRPr lang="en-US" altLang="ko-KR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dirty="0"/>
              <a:t>팀원들이 작성한 코드에 대한 피드백을 지속적으로 해왔습니다. </a:t>
            </a:r>
            <a:endParaRPr lang="en-US" altLang="ko-KR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dirty="0"/>
              <a:t>짧은 시간동안 팀원들의 실력이 빠르게 발전하는 것을 보면서 </a:t>
            </a:r>
            <a:endParaRPr lang="en-US" altLang="ko-KR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dirty="0"/>
              <a:t>큰 보람을 느꼈습니다.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F8F28-C475-4BD7-8860-E307890E2661}"/>
              </a:ext>
            </a:extLst>
          </p:cNvPr>
          <p:cNvSpPr txBox="1"/>
          <p:nvPr/>
        </p:nvSpPr>
        <p:spPr>
          <a:xfrm>
            <a:off x="3755065" y="2036856"/>
            <a:ext cx="8057014" cy="17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어려웠던 점</a:t>
            </a:r>
            <a:endParaRPr lang="en-US" altLang="ko-KR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pc="-100" dirty="0"/>
              <a:t>협업을 통해 발생하는 각종 예상치 못한 에러의 예외처리와 </a:t>
            </a:r>
            <a:endParaRPr lang="en-US" altLang="ko-KR" spc="-100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pc="-100" dirty="0"/>
              <a:t>복잡한 차량 검색 조건들을 적용할 수 있는 데이터베이스 질의문을 구성할 때 </a:t>
            </a:r>
            <a:endParaRPr lang="en-US" altLang="ko-KR" spc="-100" dirty="0"/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pc="-100" dirty="0"/>
              <a:t>많은 고민을 했습니다.</a:t>
            </a:r>
          </a:p>
        </p:txBody>
      </p:sp>
    </p:spTree>
    <p:extLst>
      <p:ext uri="{BB962C8B-B14F-4D97-AF65-F5344CB8AC3E}">
        <p14:creationId xmlns:p14="http://schemas.microsoft.com/office/powerpoint/2010/main" val="2850890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1098" y="2743200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44679" y="3413035"/>
            <a:ext cx="43274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85954" y="3508713"/>
            <a:ext cx="2244910" cy="411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/>
              <a:t>github</a:t>
            </a:r>
            <a:r>
              <a:rPr lang="en-US" altLang="ko-KR" sz="1600" dirty="0"/>
              <a:t>.com/</a:t>
            </a:r>
            <a:r>
              <a:rPr lang="en-US" altLang="ko-KR" sz="1600" dirty="0" err="1"/>
              <a:t>yeonggilee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365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1904" y="2711303"/>
            <a:ext cx="1580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001</a:t>
            </a:r>
            <a:endParaRPr lang="ko-KR" altLang="en-US" sz="66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527111" y="3819299"/>
            <a:ext cx="28388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5585" y="3987211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atin typeface="+mj-ea"/>
                <a:ea typeface="+mj-ea"/>
              </a:rPr>
              <a:t>개요</a:t>
            </a:r>
            <a:endParaRPr lang="ko-KR" altLang="en-US" sz="20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285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소 개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기 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r>
              <a:rPr lang="en-US" altLang="ko-KR" sz="3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국산</a:t>
            </a:r>
            <a:r>
              <a:rPr lang="en-US" altLang="ko-KR" sz="3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(KOOKSAN)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470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1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개요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88627" y="3198167"/>
            <a:ext cx="779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lang="ko-KR" altLang="en-US"/>
            </a:pPr>
            <a:r>
              <a:rPr lang="en-US" altLang="ko-KR" sz="2400" dirty="0"/>
              <a:t>‘SK </a:t>
            </a:r>
            <a:r>
              <a:rPr lang="ko-KR" altLang="en-US" sz="2400" dirty="0" err="1"/>
              <a:t>엔카</a:t>
            </a:r>
            <a:r>
              <a:rPr lang="en-US" altLang="ko-KR" sz="2400" dirty="0"/>
              <a:t>’ </a:t>
            </a:r>
            <a:r>
              <a:rPr lang="ko-KR" altLang="en-US" sz="2400" dirty="0"/>
              <a:t>웹사이트를 모티브로 한 </a:t>
            </a:r>
            <a:r>
              <a:rPr lang="ko-KR" altLang="en-US" sz="2400" b="1" dirty="0"/>
              <a:t>중고차 매매 웹사이트</a:t>
            </a:r>
          </a:p>
        </p:txBody>
      </p:sp>
    </p:spTree>
    <p:extLst>
      <p:ext uri="{BB962C8B-B14F-4D97-AF65-F5344CB8AC3E}">
        <p14:creationId xmlns:p14="http://schemas.microsoft.com/office/powerpoint/2010/main" val="202053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 | </a:t>
            </a:r>
            <a:r>
              <a:rPr lang="ko-KR" altLang="en-US" dirty="0"/>
              <a:t>소 개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02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기 능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기능 목록</a:t>
            </a:r>
            <a:endParaRPr lang="en-US" altLang="ko-KR" sz="36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470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1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개요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77045" y="1853909"/>
            <a:ext cx="3837910" cy="5107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로그인</a:t>
            </a:r>
            <a:r>
              <a:rPr lang="en-US" altLang="ko-KR" sz="2000" dirty="0"/>
              <a:t>/</a:t>
            </a:r>
            <a:r>
              <a:rPr lang="ko-KR" altLang="en-US" sz="2000" dirty="0"/>
              <a:t>로그아웃 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회원 가입</a:t>
            </a:r>
            <a:r>
              <a:rPr lang="en-US" altLang="ko-KR" sz="2000" dirty="0"/>
              <a:t>/</a:t>
            </a:r>
            <a:r>
              <a:rPr lang="ko-KR" altLang="en-US" sz="2000" dirty="0"/>
              <a:t>수정/탈퇴 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차량리스트</a:t>
            </a:r>
            <a:r>
              <a:rPr lang="ko-KR" altLang="en-US" sz="2000" dirty="0"/>
              <a:t> 검색</a:t>
            </a:r>
            <a:r>
              <a:rPr lang="en-US" altLang="ko-KR" sz="2000" dirty="0"/>
              <a:t>/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보기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차량 상세보기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구매문의 등록</a:t>
            </a:r>
            <a:r>
              <a:rPr lang="en-US" altLang="ko-KR" sz="2000" dirty="0"/>
              <a:t>/</a:t>
            </a:r>
            <a:r>
              <a:rPr lang="ko-KR" altLang="en-US" sz="2000" dirty="0"/>
              <a:t>보기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위시리스트 등록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보기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삭제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차량 등록/수정/삭제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en-US" altLang="ko-KR" sz="2000" dirty="0"/>
              <a:t>FAQ</a:t>
            </a:r>
            <a:r>
              <a:rPr lang="ko-KR" altLang="en-US" sz="2000" dirty="0"/>
              <a:t>              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회원 정보 및 권한 관리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2000" dirty="0"/>
              <a:t>차량 상태 관리</a:t>
            </a: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FAEEC-C6BB-4DA3-9236-3B5F367F5DEC}"/>
              </a:ext>
            </a:extLst>
          </p:cNvPr>
          <p:cNvSpPr txBox="1"/>
          <p:nvPr/>
        </p:nvSpPr>
        <p:spPr>
          <a:xfrm>
            <a:off x="8014955" y="1884456"/>
            <a:ext cx="169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*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담당 업무</a:t>
            </a:r>
          </a:p>
        </p:txBody>
      </p:sp>
    </p:spTree>
    <p:extLst>
      <p:ext uri="{BB962C8B-B14F-4D97-AF65-F5344CB8AC3E}">
        <p14:creationId xmlns:p14="http://schemas.microsoft.com/office/powerpoint/2010/main" val="159058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1904" y="2711303"/>
            <a:ext cx="18004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002</a:t>
            </a:r>
            <a:endParaRPr lang="ko-KR" altLang="en-US" sz="66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527111" y="3819299"/>
            <a:ext cx="28388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5585" y="3987211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+mj-ea"/>
                <a:ea typeface="+mj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447109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주요 기능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세부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차량리스트 보기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2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40DAAC-0FD9-4530-BD4C-2E6ACC57C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4711" y="3582357"/>
            <a:ext cx="5378784" cy="27404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AC93D1-0817-4605-8C1C-12E438486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86610" y="3582357"/>
            <a:ext cx="5520171" cy="2313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D8270-9AFD-40EA-8588-EE6D47625C54}"/>
              </a:ext>
            </a:extLst>
          </p:cNvPr>
          <p:cNvSpPr txBox="1"/>
          <p:nvPr/>
        </p:nvSpPr>
        <p:spPr>
          <a:xfrm>
            <a:off x="3602665" y="1884456"/>
            <a:ext cx="8387232" cy="12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검색 조건에 맞는 차량 데이터 리스트 가져오기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최근 등록일순</a:t>
            </a:r>
            <a:r>
              <a:rPr lang="en-US" altLang="ko-KR" dirty="0"/>
              <a:t>, </a:t>
            </a:r>
            <a:r>
              <a:rPr lang="ko-KR" altLang="en-US" dirty="0"/>
              <a:t>낮은 </a:t>
            </a:r>
            <a:r>
              <a:rPr lang="ko-KR" altLang="en-US" dirty="0" err="1"/>
              <a:t>가격순</a:t>
            </a:r>
            <a:r>
              <a:rPr lang="en-US" altLang="ko-KR" dirty="0"/>
              <a:t>, </a:t>
            </a:r>
            <a:r>
              <a:rPr lang="ko-KR" altLang="en-US" dirty="0"/>
              <a:t>높은 </a:t>
            </a:r>
            <a:r>
              <a:rPr lang="ko-KR" altLang="en-US" dirty="0" err="1"/>
              <a:t>가격순</a:t>
            </a:r>
            <a:r>
              <a:rPr lang="en-US" altLang="ko-KR" dirty="0"/>
              <a:t>, </a:t>
            </a:r>
            <a:r>
              <a:rPr lang="ko-KR" altLang="en-US" dirty="0"/>
              <a:t>낮은 주행거리순</a:t>
            </a:r>
            <a:r>
              <a:rPr lang="en-US" altLang="ko-KR" dirty="0"/>
              <a:t>, </a:t>
            </a:r>
            <a:r>
              <a:rPr lang="ko-KR" altLang="en-US" dirty="0" err="1"/>
              <a:t>최근연식순</a:t>
            </a:r>
            <a:r>
              <a:rPr lang="ko-KR" altLang="en-US" dirty="0"/>
              <a:t> 정렬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차량을 한 페이지에 </a:t>
            </a:r>
            <a:r>
              <a:rPr lang="en-US" altLang="ko-KR" dirty="0"/>
              <a:t>10</a:t>
            </a:r>
            <a:r>
              <a:rPr lang="ko-KR" altLang="en-US" dirty="0"/>
              <a:t>개씩 나눠서 보여주기 </a:t>
            </a:r>
          </a:p>
        </p:txBody>
      </p:sp>
    </p:spTree>
    <p:extLst>
      <p:ext uri="{BB962C8B-B14F-4D97-AF65-F5344CB8AC3E}">
        <p14:creationId xmlns:p14="http://schemas.microsoft.com/office/powerpoint/2010/main" val="138273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주요 기능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세부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차량 상세보기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2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D8270-9AFD-40EA-8588-EE6D47625C54}"/>
              </a:ext>
            </a:extLst>
          </p:cNvPr>
          <p:cNvSpPr txBox="1"/>
          <p:nvPr/>
        </p:nvSpPr>
        <p:spPr>
          <a:xfrm>
            <a:off x="3602665" y="1884456"/>
            <a:ext cx="4584909" cy="45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선택 차량에 대한 모든 데이터 가져오기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4DE388-D050-4ED8-886B-CA749D934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8568" y="3071740"/>
            <a:ext cx="7100628" cy="334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6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2917345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01 |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주요 기능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 | </a:t>
            </a:r>
            <a:r>
              <a:rPr lang="ko-KR" altLang="en-US" dirty="0"/>
              <a:t>세부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</p:spPr>
        <p:txBody>
          <a:bodyPr/>
          <a:lstStyle/>
          <a:p>
            <a:r>
              <a:rPr lang="ko-KR" altLang="en-US" sz="3600" dirty="0"/>
              <a:t>구매문의 등록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59" y="614035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2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7359" y="844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D8270-9AFD-40EA-8588-EE6D47625C54}"/>
              </a:ext>
            </a:extLst>
          </p:cNvPr>
          <p:cNvSpPr txBox="1"/>
          <p:nvPr/>
        </p:nvSpPr>
        <p:spPr>
          <a:xfrm>
            <a:off x="3602665" y="1884456"/>
            <a:ext cx="6345007" cy="45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dirty="0"/>
              <a:t>문의사항과 차량 소유 여부를 입력 받아 판매자에게 전달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FFF1D9-1DF4-435B-B62A-34800C3A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89525" y="3205861"/>
            <a:ext cx="7352217" cy="34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3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_041_스트로베리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95E7A"/>
      </a:accent1>
      <a:accent2>
        <a:srgbClr val="EBA4A3"/>
      </a:accent2>
      <a:accent3>
        <a:srgbClr val="E8D1C9"/>
      </a:accent3>
      <a:accent4>
        <a:srgbClr val="BD714D"/>
      </a:accent4>
      <a:accent5>
        <a:srgbClr val="91312B"/>
      </a:accent5>
      <a:accent6>
        <a:srgbClr val="DCB9AC"/>
      </a:accent6>
      <a:hlink>
        <a:srgbClr val="2B2929"/>
      </a:hlink>
      <a:folHlink>
        <a:srgbClr val="2B2929"/>
      </a:folHlink>
    </a:clrScheme>
    <a:fontScheme name="고딕체">
      <a:majorFont>
        <a:latin typeface="Proxima Nova Rg"/>
        <a:ea typeface="Noto Sans CJK KR Medium"/>
        <a:cs typeface=""/>
      </a:majorFont>
      <a:minorFont>
        <a:latin typeface="Proxima Nova Rg"/>
        <a:ea typeface="Noto Sans CJK KR Thi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604</Words>
  <Application>Microsoft Office PowerPoint</Application>
  <PresentationFormat>와이드스크린</PresentationFormat>
  <Paragraphs>193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Noto Sans CJK KR Medium</vt:lpstr>
      <vt:lpstr>Proxima Nova Rg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프로젝트명: 국산(KOOKSAN)</vt:lpstr>
      <vt:lpstr>구현 기능 목록</vt:lpstr>
      <vt:lpstr>PowerPoint 프레젠테이션</vt:lpstr>
      <vt:lpstr>차량리스트 보기</vt:lpstr>
      <vt:lpstr>차량 상세보기</vt:lpstr>
      <vt:lpstr>구매문의 등록</vt:lpstr>
      <vt:lpstr>위시리스트 등록/보기/삭제</vt:lpstr>
      <vt:lpstr>기능 구현 시 주의 사항</vt:lpstr>
      <vt:lpstr>PowerPoint 프레젠테이션</vt:lpstr>
      <vt:lpstr>데이터베이스 개체-관계 모델(ERD)</vt:lpstr>
      <vt:lpstr>java파일 경로</vt:lpstr>
      <vt:lpstr>jsp파일 경로</vt:lpstr>
      <vt:lpstr>PowerPoint 프레젠테이션</vt:lpstr>
      <vt:lpstr>차량리스트1</vt:lpstr>
      <vt:lpstr>차량리스트2</vt:lpstr>
      <vt:lpstr>차량 상세보기1</vt:lpstr>
      <vt:lpstr>차량 상세보기2</vt:lpstr>
      <vt:lpstr>차량 상세보기3</vt:lpstr>
      <vt:lpstr>구매문의</vt:lpstr>
      <vt:lpstr>위시리스트</vt:lpstr>
      <vt:lpstr>차량리스트 가져오기</vt:lpstr>
      <vt:lpstr>위시리스트 가져오기</vt:lpstr>
      <vt:lpstr>PowerPoint 프레젠테이션</vt:lpstr>
      <vt:lpstr>개발 환경 및 주요 기술</vt:lpstr>
      <vt:lpstr>어려웠던 점 및 느낀 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이영기</cp:lastModifiedBy>
  <cp:revision>112</cp:revision>
  <dcterms:created xsi:type="dcterms:W3CDTF">2015-03-07T06:54:13Z</dcterms:created>
  <dcterms:modified xsi:type="dcterms:W3CDTF">2020-02-07T09:01:19Z</dcterms:modified>
</cp:coreProperties>
</file>